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3"/>
    <p:sldId id="1070" r:id="rId4"/>
    <p:sldId id="1094" r:id="rId5"/>
    <p:sldId id="1109" r:id="rId6"/>
    <p:sldId id="1110" r:id="rId7"/>
    <p:sldId id="1107" r:id="rId8"/>
    <p:sldId id="1111" r:id="rId9"/>
    <p:sldId id="1113" r:id="rId10"/>
    <p:sldId id="1112" r:id="rId11"/>
    <p:sldId id="1114" r:id="rId12"/>
    <p:sldId id="1079" r:id="rId13"/>
    <p:sldId id="1080" r:id="rId14"/>
    <p:sldId id="1115" r:id="rId15"/>
    <p:sldId id="1118" r:id="rId16"/>
    <p:sldId id="1119" r:id="rId17"/>
    <p:sldId id="1120" r:id="rId18"/>
    <p:sldId id="1116" r:id="rId19"/>
    <p:sldId id="1122" r:id="rId20"/>
    <p:sldId id="1124" r:id="rId21"/>
    <p:sldId id="1125" r:id="rId22"/>
    <p:sldId id="1126" r:id="rId23"/>
    <p:sldId id="1077" r:id="rId2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5.png"/><Relationship Id="rId1"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24.png"/><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20.png"/><Relationship Id="rId1" Type="http://schemas.openxmlformats.org/officeDocument/2006/relationships/image" Target="../media/image30.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33.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24.png"/><Relationship Id="rId3"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image" Target="../media/image20.png"/></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4.png"/><Relationship Id="rId3" Type="http://schemas.openxmlformats.org/officeDocument/2006/relationships/image" Target="../media/image33.png"/><Relationship Id="rId2" Type="http://schemas.openxmlformats.org/officeDocument/2006/relationships/image" Target="../media/image36.png"/><Relationship Id="rId1"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3</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交变电流与远距离输电</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2</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交变电流的产生</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5389937"/>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电动势</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的峰值由线圈匝数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、磁感应强度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、转动角速度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及线圈面积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与线圈的形状无关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与转轴相对线圈的位置无关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但转轴必须垂直于磁场方向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因此如图所示的几种情况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则电动势的峰值相同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拓展.eps" descr="id:2147491584;FounderCES"/>
          <p:cNvPicPr/>
          <p:nvPr/>
        </p:nvPicPr>
        <p:blipFill>
          <a:blip r:embed="rId1"/>
          <a:stretch>
            <a:fillRect/>
          </a:stretch>
        </p:blipFill>
        <p:spPr>
          <a:xfrm>
            <a:off x="487208" y="925972"/>
            <a:ext cx="1191895" cy="332740"/>
          </a:xfrm>
          <a:prstGeom prst="rect">
            <a:avLst/>
          </a:prstGeom>
        </p:spPr>
      </p:pic>
      <p:pic>
        <p:nvPicPr>
          <p:cNvPr id="8" name="CB26A.eps" descr="id:2147491591;FounderCES"/>
          <p:cNvPicPr/>
          <p:nvPr/>
        </p:nvPicPr>
        <p:blipFill>
          <a:blip r:embed="rId2"/>
          <a:stretch>
            <a:fillRect/>
          </a:stretch>
        </p:blipFill>
        <p:spPr>
          <a:xfrm>
            <a:off x="2926854" y="2924944"/>
            <a:ext cx="6678930" cy="242379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13265" y="714793"/>
            <a:ext cx="7581025" cy="731220"/>
          </a:xfrm>
          <a:prstGeom prst="rect">
            <a:avLst/>
          </a:prstGeom>
        </p:spPr>
      </p:pic>
      <p:pic>
        <p:nvPicPr>
          <p:cNvPr id="5" name="要点1.eps" descr="id:2147489338;FounderCES"/>
          <p:cNvPicPr/>
          <p:nvPr/>
        </p:nvPicPr>
        <p:blipFill>
          <a:blip r:embed="rId2"/>
          <a:stretch>
            <a:fillRect/>
          </a:stretch>
        </p:blipFill>
        <p:spPr>
          <a:xfrm>
            <a:off x="360854" y="1700808"/>
            <a:ext cx="1149350" cy="403225"/>
          </a:xfrm>
          <a:prstGeom prst="rect">
            <a:avLst/>
          </a:prstGeom>
        </p:spPr>
      </p:pic>
      <p:sp>
        <p:nvSpPr>
          <p:cNvPr id="4" name="内容占位符 3"/>
          <p:cNvSpPr>
            <a:spLocks noGrp="1"/>
          </p:cNvSpPr>
          <p:nvPr>
            <p:ph idx="1"/>
          </p:nvPr>
        </p:nvSpPr>
        <p:spPr>
          <a:xfrm>
            <a:off x="360854" y="1556792"/>
            <a:ext cx="11485848" cy="279223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从</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图像上理解描述交流电的物理量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对交流电图像的认识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如图所示，正弦式交流电的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随时间的变化情况可以从图像上表示出来，电动势、电流、电压随时间均按正弦规律变化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从其他类型的交流电图像上也可得出相对应的信息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6" name="cb27.jpg" descr="id:2147491612;FounderCES"/>
          <p:cNvPicPr/>
          <p:nvPr/>
        </p:nvPicPr>
        <p:blipFill>
          <a:blip r:embed="rId3"/>
          <a:stretch>
            <a:fillRect/>
          </a:stretch>
        </p:blipFill>
        <p:spPr>
          <a:xfrm>
            <a:off x="3790950" y="4149080"/>
            <a:ext cx="4352290" cy="221107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交变电流图像的应用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从图像中可以解读到以下信息：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交变电流电动势、电流、电压的最大值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因线圈在中性面位置时感应电动势、感应电流均为零，穿过线圈的磁通量最大，所以可确定线圈位于中性面位置的时刻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找出线圈平面平行于磁感线的时刻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判断线圈中磁通量的变化情况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分析判断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随时间的变化规律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图像的分析方法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截距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拐点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，并理解其物理意义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一定要把图像与线圈在磁场中的位置对应起来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：掌握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图与图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图与式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图与物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之间的变通关系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例如可借助磁通量随时间变化的图像与电动势随时间变化的图像的关系来分析问题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：在上述基础上正确分析和判断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1.eps" descr="id:2147489352;FounderCES"/>
          <p:cNvPicPr/>
          <p:nvPr/>
        </p:nvPicPr>
        <p:blipFill>
          <a:blip r:embed="rId1"/>
          <a:stretch>
            <a:fillRect/>
          </a:stretch>
        </p:blipFill>
        <p:spPr>
          <a:xfrm>
            <a:off x="400679" y="917346"/>
            <a:ext cx="1092200" cy="351790"/>
          </a:xfrm>
          <a:prstGeom prst="rect">
            <a:avLst/>
          </a:prstGeom>
        </p:spPr>
      </p:pic>
      <p:pic>
        <p:nvPicPr>
          <p:cNvPr id="5" name="24答案.eps" descr="id:2147489373;FounderCES"/>
          <p:cNvPicPr/>
          <p:nvPr/>
        </p:nvPicPr>
        <p:blipFill>
          <a:blip r:embed="rId2"/>
          <a:stretch>
            <a:fillRect/>
          </a:stretch>
        </p:blipFill>
        <p:spPr>
          <a:xfrm>
            <a:off x="400679" y="5737076"/>
            <a:ext cx="840740" cy="299720"/>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9260"/>
                <a:ext cx="11485848" cy="4767972"/>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如图甲所示为交流发电机原理示意图，匀强磁场磁感应强度为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，矩形线圈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的匝数为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、总电阻为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，绕垂直于磁场的轴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以角速度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匀速转动，线圈与外电阻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和理想交流电流表形成闭合回路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图乙所示是线圈转动过程中产生的感应电动势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电动势的最大值为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NBSω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电流的最大值为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𝑵𝑩𝑺</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时刻穿过线圈的磁通量为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BS</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时间内穿过线圈的磁通量变化量为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9260"/>
                <a:ext cx="11485848" cy="4767972"/>
              </a:xfrm>
              <a:blipFill rotWithShape="1">
                <a:blip r:embed="rId3"/>
                <a:stretch>
                  <a:fillRect l="-2" t="-12" r="1" b="7"/>
                </a:stretch>
              </a:blipFill>
            </p:spPr>
            <p:txBody>
              <a:bodyPr/>
              <a:lstStyle/>
              <a:p>
                <a:r>
                  <a:rPr lang="zh-CN" altLang="en-US">
                    <a:noFill/>
                  </a:rPr>
                  <a:t> </a:t>
                </a:r>
              </a:p>
            </p:txBody>
          </p:sp>
        </mc:Fallback>
      </mc:AlternateContent>
      <p:pic>
        <p:nvPicPr>
          <p:cNvPr id="2" name="图片 1"/>
          <p:cNvPicPr>
            <a:picLocks noChangeAspect="1"/>
          </p:cNvPicPr>
          <p:nvPr/>
        </p:nvPicPr>
        <p:blipFill>
          <a:blip r:embed="rId4"/>
          <a:stretch>
            <a:fillRect/>
          </a:stretch>
        </p:blipFill>
        <p:spPr>
          <a:xfrm>
            <a:off x="6455246" y="2996952"/>
            <a:ext cx="2426627" cy="2140376"/>
          </a:xfrm>
          <a:prstGeom prst="rect">
            <a:avLst/>
          </a:prstGeom>
        </p:spPr>
      </p:pic>
      <p:pic>
        <p:nvPicPr>
          <p:cNvPr id="3" name="图片 2"/>
          <p:cNvPicPr>
            <a:picLocks noChangeAspect="1"/>
          </p:cNvPicPr>
          <p:nvPr/>
        </p:nvPicPr>
        <p:blipFill>
          <a:blip r:embed="rId5"/>
          <a:stretch>
            <a:fillRect/>
          </a:stretch>
        </p:blipFill>
        <p:spPr>
          <a:xfrm>
            <a:off x="8988367" y="3133246"/>
            <a:ext cx="2862509" cy="1803381"/>
          </a:xfrm>
          <a:prstGeom prst="rect">
            <a:avLst/>
          </a:prstGeom>
        </p:spPr>
      </p:pic>
      <p:sp>
        <p:nvSpPr>
          <p:cNvPr id="6" name="矩形 5"/>
          <p:cNvSpPr/>
          <p:nvPr/>
        </p:nvSpPr>
        <p:spPr>
          <a:xfrm>
            <a:off x="1414686" y="5656103"/>
            <a:ext cx="630301" cy="461665"/>
          </a:xfrm>
          <a:prstGeom prst="rect">
            <a:avLst/>
          </a:prstGeom>
        </p:spPr>
        <p:txBody>
          <a:bodyPr wrap="none">
            <a:spAutoFit/>
          </a:bodyPr>
          <a:lstStyle/>
          <a:p>
            <a:r>
              <a:rPr lang="en-US" altLang="zh-CN" sz="2400">
                <a:solidFill>
                  <a:srgbClr val="000000"/>
                </a:solidFill>
              </a:rPr>
              <a:t>AD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366;FounderCES"/>
          <p:cNvPicPr/>
          <p:nvPr/>
        </p:nvPicPr>
        <p:blipFill>
          <a:blip r:embed="rId1"/>
          <a:stretch>
            <a:fillRect/>
          </a:stretch>
        </p:blipFill>
        <p:spPr>
          <a:xfrm>
            <a:off x="478582" y="980728"/>
            <a:ext cx="840740" cy="29972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250728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该发电机产生的是正弦式交变电流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电动势最大值为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NBSω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电流的最大值为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𝑵𝑩𝑺</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时刻感应电动势最大</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则此时穿过线圈的磁通量为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时刻穿过线圈的磁通量均为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时间内穿过线圈的磁通量变化量为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spc="-100"/>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2507289"/>
              </a:xfrm>
              <a:blipFill rotWithShape="1">
                <a:blip r:embed="rId2"/>
                <a:stretch>
                  <a:fillRect l="-2" t="-25" r="1" b="-1406"/>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1702718" y="3226489"/>
            <a:ext cx="3240360" cy="2858119"/>
          </a:xfrm>
          <a:prstGeom prst="rect">
            <a:avLst/>
          </a:prstGeom>
        </p:spPr>
      </p:pic>
      <p:pic>
        <p:nvPicPr>
          <p:cNvPr id="6" name="图片 5"/>
          <p:cNvPicPr>
            <a:picLocks noChangeAspect="1"/>
          </p:cNvPicPr>
          <p:nvPr/>
        </p:nvPicPr>
        <p:blipFill>
          <a:blip r:embed="rId4"/>
          <a:stretch>
            <a:fillRect/>
          </a:stretch>
        </p:blipFill>
        <p:spPr>
          <a:xfrm>
            <a:off x="5663158" y="3501008"/>
            <a:ext cx="4248472" cy="267653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要点2.eps" descr="id:2147489380;FounderCES"/>
          <p:cNvPicPr/>
          <p:nvPr/>
        </p:nvPicPr>
        <p:blipFill>
          <a:blip r:embed="rId1"/>
          <a:stretch>
            <a:fillRect/>
          </a:stretch>
        </p:blipFill>
        <p:spPr>
          <a:xfrm>
            <a:off x="428998" y="925972"/>
            <a:ext cx="1092200" cy="38354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6120"/>
                <a:ext cx="11485848" cy="422846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正弦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式交变电流四值的理解与计算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瞬时值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正弦式交变电流电动势的瞬时值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NBSω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有效值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与热效应有关的计算用有效值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对于按正弦规律变化的交变电流，可利用交变电流的有效值与峰值的关系求解，即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对于非正弦式交变电流，根据有效值的定义进行计算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6120"/>
                <a:ext cx="11485848" cy="4228465"/>
              </a:xfrm>
              <a:blipFill rotWithShape="1">
                <a:blip r:embed="rId2"/>
                <a:stretch>
                  <a:fillRect l="-2" t="-15" r="1" b="15"/>
                </a:stretch>
              </a:blipFill>
            </p:spPr>
            <p:txBody>
              <a:bodyPr/>
              <a:lstStyle/>
              <a:p>
                <a:r>
                  <a:rPr lang="zh-CN" altLang="en-US">
                    <a:noFill/>
                  </a:rPr>
                  <a:t> </a:t>
                </a:r>
              </a:p>
            </p:txBody>
          </p:sp>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0839109" y="3941682"/>
            <a:ext cx="512681" cy="1008112"/>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11670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最大值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写正弦式交变电流电动势瞬时值表达式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时要用到最大值，最大值</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nBSω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电容器的耐压值也用最大值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平均值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求某一过程中的电动势用平均值，</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计算通过线圈某一横截面的电荷量时用电流的平均值，即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ba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总</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总</m:t>
                            </m:r>
                          </m:sub>
                        </m:sSub>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116705"/>
              </a:xfrm>
              <a:blipFill rotWithShape="1">
                <a:blip r:embed="rId2"/>
                <a:stretch>
                  <a:fillRect l="-2" t="-15" r="1" b="15"/>
                </a:stretch>
              </a:blipFill>
            </p:spPr>
            <p:txBody>
              <a:bodyPr/>
              <a:lstStyle/>
              <a:p>
                <a:r>
                  <a:rPr lang="zh-CN" altLang="en-US">
                    <a:noFill/>
                  </a:rPr>
                  <a:t> </a:t>
                </a:r>
              </a:p>
            </p:txBody>
          </p:sp>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89401;FounderCES"/>
          <p:cNvPicPr/>
          <p:nvPr/>
        </p:nvPicPr>
        <p:blipFill>
          <a:blip r:embed="rId1"/>
          <a:stretch>
            <a:fillRect/>
          </a:stretch>
        </p:blipFill>
        <p:spPr>
          <a:xfrm>
            <a:off x="478582" y="936655"/>
            <a:ext cx="1031875" cy="332105"/>
          </a:xfrm>
          <a:prstGeom prst="rect">
            <a:avLst/>
          </a:prstGeom>
        </p:spPr>
      </p:pic>
      <p:pic>
        <p:nvPicPr>
          <p:cNvPr id="6" name="24答案.eps" descr="id:2147489436;FounderCES"/>
          <p:cNvPicPr/>
          <p:nvPr/>
        </p:nvPicPr>
        <p:blipFill>
          <a:blip r:embed="rId2"/>
          <a:stretch>
            <a:fillRect/>
          </a:stretch>
        </p:blipFill>
        <p:spPr>
          <a:xfrm>
            <a:off x="514947" y="3395870"/>
            <a:ext cx="840740" cy="29972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55467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图所示，线圈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的面积是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匝，线圈电阻为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，外接电阻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，匀强磁场的磁感应强度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m:rPr>
                            <m:nor/>
                          </m:rPr>
                          <a:rPr lang="en-US" altLang="zh-CN" b="1">
                            <a:solidFill>
                              <a:srgbClr val="000000"/>
                            </a:solidFill>
                            <a:latin typeface="Times New Roman" panose="02020603050405020304" pitchFamily="18" charset="0"/>
                            <a:ea typeface="宋体" panose="02010600030101010101" pitchFamily="2" charset="-122"/>
                          </a:rPr>
                          <m:t>π</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r/min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的转速绕垂直于磁场方向的轴匀速旋转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线圈中感应电动势的最大值是多少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554674"/>
              </a:xfrm>
              <a:blipFill rotWithShape="1">
                <a:blip r:embed="rId3"/>
                <a:stretch>
                  <a:fillRect l="-2" t="-1218" r="1" b="3"/>
                </a:stretch>
              </a:blipFill>
            </p:spPr>
            <p:txBody>
              <a:bodyPr/>
              <a:lstStyle/>
              <a:p>
                <a:r>
                  <a:rPr lang="zh-CN" altLang="en-US">
                    <a:noFill/>
                  </a:rPr>
                  <a:t> </a:t>
                </a:r>
              </a:p>
            </p:txBody>
          </p:sp>
        </mc:Fallback>
      </mc:AlternateContent>
      <p:sp>
        <p:nvSpPr>
          <p:cNvPr id="2" name="矩形 1"/>
          <p:cNvSpPr/>
          <p:nvPr/>
        </p:nvSpPr>
        <p:spPr>
          <a:xfrm>
            <a:off x="1510457" y="3298740"/>
            <a:ext cx="808235" cy="461665"/>
          </a:xfrm>
          <a:prstGeom prst="rect">
            <a:avLst/>
          </a:prstGeom>
        </p:spPr>
        <p:txBody>
          <a:bodyPr wrap="none">
            <a:spAutoFit/>
          </a:bodyPr>
          <a:lstStyle/>
          <a:p>
            <a:r>
              <a:rPr lang="en-US" altLang="zh-CN" sz="2400">
                <a:solidFill>
                  <a:srgbClr val="000000"/>
                </a:solidFill>
              </a:rPr>
              <a:t>50</a:t>
            </a:r>
            <a:r>
              <a:rPr lang="en-US" altLang="zh-CN" sz="2400">
                <a:solidFill>
                  <a:srgbClr val="000000"/>
                </a:solidFill>
                <a:ea typeface="楷体" panose="02010609060101010101" pitchFamily="49" charset="-122"/>
              </a:rPr>
              <a:t> </a:t>
            </a:r>
            <a:r>
              <a:rPr lang="en-US" altLang="zh-CN" sz="2400">
                <a:solidFill>
                  <a:srgbClr val="000000"/>
                </a:solidFill>
                <a:latin typeface="Book Antiqua" panose="02040602050305030304" pitchFamily="18" charset="0"/>
                <a:cs typeface="Times New Roman" panose="02020603050405020304" pitchFamily="18" charset="0"/>
              </a:rPr>
              <a:t>V</a:t>
            </a:r>
            <a:endParaRPr lang="zh-CN" altLang="en-US"/>
          </a:p>
        </p:txBody>
      </p:sp>
      <mc:AlternateContent xmlns:mc="http://schemas.openxmlformats.org/markup-compatibility/2006">
        <mc:Choice xmlns:a14="http://schemas.microsoft.com/office/drawing/2010/main" Requires="a14">
          <p:sp>
            <p:nvSpPr>
              <p:cNvPr id="3" name="矩形 2"/>
              <p:cNvSpPr/>
              <p:nvPr/>
            </p:nvSpPr>
            <p:spPr>
              <a:xfrm>
                <a:off x="456205" y="3789040"/>
                <a:ext cx="6092825" cy="2554674"/>
              </a:xfrm>
              <a:prstGeom prst="rect">
                <a:avLst/>
              </a:prstGeom>
            </p:spPr>
            <p:txBody>
              <a:bodyPr>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线圈</a:t>
                </a:r>
                <a:r>
                  <a:rPr lang="zh-CN" altLang="zh-CN" sz="2400">
                    <a:solidFill>
                      <a:srgbClr val="000000"/>
                    </a:solidFill>
                    <a:ea typeface="楷体" panose="02010609060101010101" pitchFamily="49" charset="-122"/>
                    <a:cs typeface="Times New Roman" panose="02020603050405020304" pitchFamily="18" charset="0"/>
                  </a:rPr>
                  <a:t>转速为</a:t>
                </a:r>
                <a:r>
                  <a:rPr lang="en-US" altLang="zh-CN" sz="2400" i="1">
                    <a:solidFill>
                      <a:srgbClr val="000000"/>
                    </a:solidFill>
                    <a:cs typeface="Times New Roman" panose="02020603050405020304" pitchFamily="18" charset="0"/>
                  </a:rPr>
                  <a:t>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300</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r/min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r/s</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则线圈转动的角速度为</a:t>
                </a:r>
                <a:r>
                  <a:rPr lang="en-US" altLang="zh-CN" sz="2400" i="1">
                    <a:solidFill>
                      <a:srgbClr val="000000"/>
                    </a:solidFill>
                    <a:cs typeface="Times New Roman" panose="02020603050405020304" pitchFamily="18" charset="0"/>
                  </a:rPr>
                  <a:t>ω</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2π</a:t>
                </a:r>
                <a:r>
                  <a:rPr lang="en-US" altLang="zh-CN" sz="2400" i="1">
                    <a:solidFill>
                      <a:srgbClr val="000000"/>
                    </a:solidFill>
                    <a:cs typeface="Times New Roman" panose="02020603050405020304" pitchFamily="18" charset="0"/>
                  </a:rPr>
                  <a:t>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10π</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rad/s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线圈中感应电动势的最大值为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NBSω</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100</a:t>
                </a:r>
                <a:r>
                  <a:rPr lang="en-US" altLang="zh-CN" sz="240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m:rPr>
                            <m:nor/>
                          </m:rPr>
                          <a:rPr lang="en-US" altLang="zh-CN" sz="2400">
                            <a:solidFill>
                              <a:srgbClr val="000000"/>
                            </a:solidFill>
                            <a:latin typeface="Cambria Math" panose="02040503050406030204" pitchFamily="18" charset="0"/>
                            <a:cs typeface="Times New Roman" panose="02020603050405020304" pitchFamily="18" charset="0"/>
                          </a:rPr>
                          <m:t>π</m:t>
                        </m:r>
                      </m:den>
                    </m:f>
                  </m:oMath>
                </a14:m>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latin typeface="+mn-lt"/>
                    <a:cs typeface="Times New Roman" panose="02020603050405020304" pitchFamily="18" charset="0"/>
                  </a:rPr>
                  <a:t>0.05</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10π</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50</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456205" y="3789040"/>
                <a:ext cx="6092825" cy="2554674"/>
              </a:xfrm>
              <a:prstGeom prst="rect">
                <a:avLst/>
              </a:prstGeom>
              <a:blipFill rotWithShape="1">
                <a:blip r:embed="rId4"/>
                <a:stretch>
                  <a:fillRect l="-5" t="-25" r="5" b="3"/>
                </a:stretch>
              </a:blipFill>
            </p:spPr>
            <p:txBody>
              <a:bodyPr/>
              <a:lstStyle/>
              <a:p>
                <a:r>
                  <a:rPr lang="zh-CN" altLang="en-US">
                    <a:noFill/>
                  </a:rPr>
                  <a:t> </a:t>
                </a:r>
              </a:p>
            </p:txBody>
          </p:sp>
        </mc:Fallback>
      </mc:AlternateContent>
      <p:pic>
        <p:nvPicPr>
          <p:cNvPr id="7" name="24解析.eps" descr="id:2147491675;FounderCES"/>
          <p:cNvPicPr/>
          <p:nvPr/>
        </p:nvPicPr>
        <p:blipFill>
          <a:blip r:embed="rId5"/>
          <a:stretch>
            <a:fillRect/>
          </a:stretch>
        </p:blipFill>
        <p:spPr>
          <a:xfrm>
            <a:off x="478582" y="4016766"/>
            <a:ext cx="840740" cy="299720"/>
          </a:xfrm>
          <a:prstGeom prst="rect">
            <a:avLst/>
          </a:prstGeom>
        </p:spPr>
      </p:pic>
      <p:pic>
        <p:nvPicPr>
          <p:cNvPr id="8" name="f294u.jpg" descr="id:2147491668;FounderCES"/>
          <p:cNvPicPr/>
          <p:nvPr/>
        </p:nvPicPr>
        <p:blipFill>
          <a:blip r:embed="rId6"/>
          <a:stretch>
            <a:fillRect/>
          </a:stretch>
        </p:blipFill>
        <p:spPr>
          <a:xfrm>
            <a:off x="7607374" y="2756608"/>
            <a:ext cx="2233930" cy="28200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若从线圈处于中性面位置开始计时，写出线圈中感应电动势的瞬时值表达式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1682;FounderCES"/>
          <p:cNvPicPr/>
          <p:nvPr/>
        </p:nvPicPr>
        <p:blipFill>
          <a:blip r:embed="rId1"/>
          <a:stretch>
            <a:fillRect/>
          </a:stretch>
        </p:blipFill>
        <p:spPr>
          <a:xfrm>
            <a:off x="478582" y="1484784"/>
            <a:ext cx="840740" cy="299720"/>
          </a:xfrm>
          <a:prstGeom prst="rect">
            <a:avLst/>
          </a:prstGeom>
        </p:spPr>
      </p:pic>
      <p:sp>
        <p:nvSpPr>
          <p:cNvPr id="2" name="矩形 1"/>
          <p:cNvSpPr/>
          <p:nvPr/>
        </p:nvSpPr>
        <p:spPr>
          <a:xfrm>
            <a:off x="1460323" y="1311478"/>
            <a:ext cx="2478405" cy="645160"/>
          </a:xfrm>
          <a:prstGeom prst="rect">
            <a:avLst/>
          </a:prstGeom>
        </p:spPr>
        <p:txBody>
          <a:bodyPr wrap="none">
            <a:spAutoFit/>
          </a:bodyPr>
          <a:lstStyle/>
          <a:p>
            <a:pPr algn="just">
              <a:lnSpc>
                <a:spcPct val="150000"/>
              </a:lnSpc>
              <a:spcAft>
                <a:spcPts val="0"/>
              </a:spcAft>
            </a:pPr>
            <a:r>
              <a:rPr lang="en-US" altLang="zh-CN" sz="2400" i="1">
                <a:solidFill>
                  <a:srgbClr val="000000"/>
                </a:solidFill>
                <a:cs typeface="Times New Roman" panose="02020603050405020304" pitchFamily="18" charset="0"/>
              </a:rPr>
              <a:t>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50sin 10π</a:t>
            </a:r>
            <a:r>
              <a:rPr lang="en-US" altLang="zh-CN" sz="2400" i="1">
                <a:solidFill>
                  <a:srgbClr val="000000"/>
                </a:solidFill>
                <a:cs typeface="Times New Roman" panose="02020603050405020304" pitchFamily="18" charset="0"/>
              </a:rPr>
              <a:t>t</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5" name="f294u.jpg" descr="id:2147491668;FounderCES"/>
          <p:cNvPicPr/>
          <p:nvPr/>
        </p:nvPicPr>
        <p:blipFill>
          <a:blip r:embed="rId2"/>
          <a:stretch>
            <a:fillRect/>
          </a:stretch>
        </p:blipFill>
        <p:spPr>
          <a:xfrm>
            <a:off x="9191550" y="1844824"/>
            <a:ext cx="2233930" cy="2820035"/>
          </a:xfrm>
          <a:prstGeom prst="rect">
            <a:avLst/>
          </a:prstGeom>
        </p:spPr>
      </p:pic>
      <p:sp>
        <p:nvSpPr>
          <p:cNvPr id="6" name="矩形 5"/>
          <p:cNvSpPr/>
          <p:nvPr/>
        </p:nvSpPr>
        <p:spPr>
          <a:xfrm>
            <a:off x="339656" y="1988840"/>
            <a:ext cx="6092825" cy="1198880"/>
          </a:xfrm>
          <a:prstGeom prst="rect">
            <a:avLst/>
          </a:prstGeom>
        </p:spPr>
        <p:txBody>
          <a:bodyPr>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感应电动势</a:t>
            </a:r>
            <a:r>
              <a:rPr lang="zh-CN" altLang="zh-CN" sz="2400">
                <a:solidFill>
                  <a:srgbClr val="000000"/>
                </a:solidFill>
                <a:ea typeface="楷体" panose="02010609060101010101" pitchFamily="49" charset="-122"/>
                <a:cs typeface="Times New Roman" panose="02020603050405020304" pitchFamily="18" charset="0"/>
              </a:rPr>
              <a:t>的瞬时值表达式为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i="1">
                <a:solidFill>
                  <a:srgbClr val="000000"/>
                </a:solidFill>
                <a:cs typeface="Times New Roman" panose="02020603050405020304" pitchFamily="18" charset="0"/>
              </a:rPr>
              <a:t>e</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m</a:t>
            </a:r>
            <a:r>
              <a:rPr lang="en-US" altLang="zh-CN" sz="2400">
                <a:solidFill>
                  <a:srgbClr val="000000"/>
                </a:solidFill>
                <a:cs typeface="Times New Roman" panose="02020603050405020304" pitchFamily="18" charset="0"/>
              </a:rPr>
              <a:t>sin </a:t>
            </a:r>
            <a:r>
              <a:rPr lang="en-US" altLang="zh-CN" sz="2400" i="1">
                <a:solidFill>
                  <a:srgbClr val="000000"/>
                </a:solidFill>
                <a:cs typeface="Times New Roman" panose="02020603050405020304" pitchFamily="18" charset="0"/>
              </a:rPr>
              <a:t>ωt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50sin 10π</a:t>
            </a:r>
            <a:r>
              <a:rPr lang="en-US" altLang="zh-CN" sz="2400" i="1">
                <a:solidFill>
                  <a:srgbClr val="000000"/>
                </a:solidFill>
                <a:cs typeface="Times New Roman" panose="02020603050405020304" pitchFamily="18" charset="0"/>
              </a:rPr>
              <a:t>t</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7" name="24解析.eps" descr="id:2147491675;FounderCES"/>
          <p:cNvPicPr/>
          <p:nvPr/>
        </p:nvPicPr>
        <p:blipFill>
          <a:blip r:embed="rId3"/>
          <a:stretch>
            <a:fillRect/>
          </a:stretch>
        </p:blipFill>
        <p:spPr>
          <a:xfrm>
            <a:off x="478582" y="2151256"/>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225399" y="692696"/>
            <a:ext cx="7511130" cy="741973"/>
          </a:xfrm>
          <a:prstGeom prst="rect">
            <a:avLst/>
          </a:prstGeom>
        </p:spPr>
      </p:pic>
      <p:pic>
        <p:nvPicPr>
          <p:cNvPr id="5" name="知识点1.eps" descr="id:2147489289;FounderCES"/>
          <p:cNvPicPr/>
          <p:nvPr/>
        </p:nvPicPr>
        <p:blipFill>
          <a:blip r:embed="rId2"/>
          <a:stretch>
            <a:fillRect/>
          </a:stretch>
        </p:blipFill>
        <p:spPr>
          <a:xfrm>
            <a:off x="406574" y="1565418"/>
            <a:ext cx="1306195" cy="360680"/>
          </a:xfrm>
          <a:prstGeom prst="rect">
            <a:avLst/>
          </a:prstGeom>
        </p:spPr>
      </p:pic>
      <p:sp>
        <p:nvSpPr>
          <p:cNvPr id="4" name="内容占位符 3"/>
          <p:cNvSpPr>
            <a:spLocks noGrp="1"/>
          </p:cNvSpPr>
          <p:nvPr>
            <p:ph idx="1"/>
          </p:nvPr>
        </p:nvSpPr>
        <p:spPr>
          <a:xfrm>
            <a:off x="360854" y="1412776"/>
            <a:ext cx="11485848" cy="500823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交流发电机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能产生大小和方向随时间做周期性变化电流的发电机，称为交流发电机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基本构造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电枢：产生感应电动势的线圈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磁极：用来产生磁场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旋转电枢式发电机：电枢转动，磁极不动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旋转磁极式发电机：电枢不动，磁极转动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电路中理想电压表和理想电流表的示数各是多少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1682;FounderCES"/>
          <p:cNvPicPr/>
          <p:nvPr/>
        </p:nvPicPr>
        <p:blipFill>
          <a:blip r:embed="rId1"/>
          <a:stretch>
            <a:fillRect/>
          </a:stretch>
        </p:blipFill>
        <p:spPr>
          <a:xfrm>
            <a:off x="556525" y="1496226"/>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564637" y="1303331"/>
                <a:ext cx="2370329" cy="685509"/>
              </a:xfrm>
              <a:prstGeom prst="rect">
                <a:avLst/>
              </a:prstGeom>
            </p:spPr>
            <p:txBody>
              <a:bodyPr wrap="none">
                <a:spAutoFit/>
              </a:bodyPr>
              <a:lstStyle/>
              <a:p>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𝟒𝟓</m:t>
                        </m:r>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r>
                              <a:rPr lang="en-US" altLang="zh-CN" sz="2400" i="1">
                                <a:solidFill>
                                  <a:schemeClr val="tx1"/>
                                </a:solidFill>
                                <a:latin typeface="Cambria Math" panose="02040503050406030204" pitchFamily="18" charset="0"/>
                                <a:cs typeface="Times New Roman" panose="02020603050405020304" pitchFamily="18" charset="0"/>
                              </a:rPr>
                              <m:t>𝟐</m:t>
                            </m:r>
                          </m:e>
                        </m:rad>
                      </m:num>
                      <m:den>
                        <m:r>
                          <a:rPr lang="en-US" altLang="zh-CN" sz="2400" i="1">
                            <a:solidFill>
                              <a:schemeClr val="tx1"/>
                            </a:solidFill>
                            <a:latin typeface="Cambria Math" panose="02040503050406030204" pitchFamily="18" charset="0"/>
                            <a:cs typeface="Times New Roman" panose="02020603050405020304" pitchFamily="18" charset="0"/>
                          </a:rPr>
                          <m:t>𝟐</m:t>
                        </m:r>
                      </m:den>
                    </m:f>
                  </m:oMath>
                </a14:m>
                <a:r>
                  <a:rPr lang="en-US" altLang="zh-CN" sz="2400">
                    <a:solidFill>
                      <a:schemeClr val="tx1"/>
                    </a:solidFill>
                    <a:ea typeface="楷体" panose="02010609060101010101" pitchFamily="49" charset="-122"/>
                  </a:rPr>
                  <a:t> </a:t>
                </a:r>
                <a:r>
                  <a:rPr lang="en-US" altLang="zh-CN" sz="2400">
                    <a:solidFill>
                      <a:schemeClr val="tx1"/>
                    </a:solidFill>
                    <a:latin typeface="Book Antiqua" panose="02040602050305030304" pitchFamily="18" charset="0"/>
                    <a:cs typeface="Times New Roman" panose="02020603050405020304" pitchFamily="18" charset="0"/>
                  </a:rPr>
                  <a:t>V</a:t>
                </a:r>
                <a:r>
                  <a:rPr lang="zh-CN" altLang="zh-CN" sz="2400">
                    <a:solidFill>
                      <a:schemeClr val="tx1"/>
                    </a:solidFill>
                    <a:cs typeface="Times New Roman" panose="02020603050405020304" pitchFamily="18" charset="0"/>
                  </a:rPr>
                  <a:t>　</a:t>
                </a:r>
                <a14:m>
                  <m:oMath xmlns:m="http://schemas.openxmlformats.org/officeDocument/2006/math">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𝟓</m:t>
                        </m:r>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r>
                              <a:rPr lang="en-US" altLang="zh-CN" sz="2400" i="1">
                                <a:solidFill>
                                  <a:schemeClr val="tx1"/>
                                </a:solidFill>
                                <a:latin typeface="Cambria Math" panose="02040503050406030204" pitchFamily="18" charset="0"/>
                                <a:cs typeface="Times New Roman" panose="02020603050405020304" pitchFamily="18" charset="0"/>
                              </a:rPr>
                              <m:t>𝟐</m:t>
                            </m:r>
                          </m:e>
                        </m:rad>
                      </m:num>
                      <m:den>
                        <m:r>
                          <a:rPr lang="en-US" altLang="zh-CN" sz="2400" i="1">
                            <a:solidFill>
                              <a:schemeClr val="tx1"/>
                            </a:solidFill>
                            <a:latin typeface="Cambria Math" panose="02040503050406030204" pitchFamily="18" charset="0"/>
                            <a:cs typeface="Times New Roman" panose="02020603050405020304" pitchFamily="18" charset="0"/>
                          </a:rPr>
                          <m:t>𝟐</m:t>
                        </m:r>
                      </m:den>
                    </m:f>
                  </m:oMath>
                </a14:m>
                <a:r>
                  <a:rPr lang="en-US" altLang="zh-CN" sz="2400">
                    <a:solidFill>
                      <a:schemeClr val="tx1"/>
                    </a:solidFill>
                    <a:ea typeface="楷体" panose="02010609060101010101" pitchFamily="49" charset="-122"/>
                  </a:rPr>
                  <a:t> </a:t>
                </a:r>
                <a:r>
                  <a:rPr lang="en-US" altLang="zh-CN" sz="2400">
                    <a:solidFill>
                      <a:schemeClr val="tx1"/>
                    </a:solidFill>
                  </a:rPr>
                  <a:t>A</a:t>
                </a:r>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2" name="矩形 1"/>
              <p:cNvSpPr>
                <a:spLocks noRot="1" noChangeAspect="1" noMove="1" noResize="1" noEditPoints="1" noAdjustHandles="1" noChangeArrowheads="1" noChangeShapeType="1" noTextEdit="1"/>
              </p:cNvSpPr>
              <p:nvPr/>
            </p:nvSpPr>
            <p:spPr>
              <a:xfrm>
                <a:off x="1564637" y="1303331"/>
                <a:ext cx="2370329" cy="685509"/>
              </a:xfrm>
              <a:prstGeom prst="rect">
                <a:avLst/>
              </a:prstGeom>
              <a:blipFill rotWithShape="1">
                <a:blip r:embed="rId2"/>
                <a:stretch>
                  <a:fillRect l="-27" t="-45" r="21" b="3"/>
                </a:stretch>
              </a:blipFill>
            </p:spPr>
            <p:txBody>
              <a:bodyPr/>
              <a:lstStyle/>
              <a:p>
                <a:r>
                  <a:rPr lang="zh-CN" altLang="en-US">
                    <a:noFill/>
                  </a:rPr>
                  <a:t> </a:t>
                </a:r>
              </a:p>
            </p:txBody>
          </p:sp>
        </mc:Fallback>
      </mc:AlternateContent>
      <p:pic>
        <p:nvPicPr>
          <p:cNvPr id="5" name="f294u.jpg" descr="id:2147491668;FounderCES"/>
          <p:cNvPicPr/>
          <p:nvPr/>
        </p:nvPicPr>
        <p:blipFill>
          <a:blip r:embed="rId3"/>
          <a:stretch>
            <a:fillRect/>
          </a:stretch>
        </p:blipFill>
        <p:spPr>
          <a:xfrm>
            <a:off x="6671270" y="2564904"/>
            <a:ext cx="2233930" cy="2820035"/>
          </a:xfrm>
          <a:prstGeom prst="rect">
            <a:avLst/>
          </a:prstGeom>
        </p:spPr>
      </p:pic>
      <p:pic>
        <p:nvPicPr>
          <p:cNvPr id="6" name="24解析.eps" descr="id:2147491675;FounderCES"/>
          <p:cNvPicPr/>
          <p:nvPr/>
        </p:nvPicPr>
        <p:blipFill>
          <a:blip r:embed="rId4"/>
          <a:stretch>
            <a:fillRect/>
          </a:stretch>
        </p:blipFill>
        <p:spPr>
          <a:xfrm>
            <a:off x="556525" y="2132856"/>
            <a:ext cx="840740" cy="299720"/>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522337" y="1988840"/>
                <a:ext cx="6690809" cy="4369594"/>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感应电动势</a:t>
                </a:r>
                <a:r>
                  <a:rPr lang="zh-CN" altLang="zh-CN" sz="2400">
                    <a:solidFill>
                      <a:srgbClr val="000000"/>
                    </a:solidFill>
                    <a:ea typeface="楷体" panose="02010609060101010101" pitchFamily="49" charset="-122"/>
                    <a:cs typeface="Times New Roman" panose="02020603050405020304" pitchFamily="18" charset="0"/>
                  </a:rPr>
                  <a:t>的有效值为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i="1">
                    <a:solidFill>
                      <a:srgbClr val="000000"/>
                    </a:solidFill>
                    <a:cs typeface="Times New Roman" panose="02020603050405020304" pitchFamily="18" charset="0"/>
                  </a:rPr>
                  <a:t>E</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𝑬</m:t>
                            </m:r>
                          </m:e>
                          <m:sub>
                            <m:r>
                              <a:rPr lang="en-US" altLang="zh-CN" sz="2400" i="1">
                                <a:solidFill>
                                  <a:srgbClr val="000000"/>
                                </a:solidFill>
                                <a:latin typeface="Cambria Math" panose="02040503050406030204" pitchFamily="18" charset="0"/>
                                <a:cs typeface="Times New Roman" panose="02020603050405020304" pitchFamily="18" charset="0"/>
                              </a:rPr>
                              <m:t>𝐦</m:t>
                            </m:r>
                          </m:sub>
                        </m:sSub>
                      </m:num>
                      <m:den>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𝟓𝟎</m:t>
                        </m:r>
                      </m:num>
                      <m:den>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den>
                    </m:f>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25</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则电流表的示数为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i="1">
                    <a:solidFill>
                      <a:srgbClr val="000000"/>
                    </a:solidFill>
                    <a:cs typeface="Times New Roman" panose="02020603050405020304" pitchFamily="18" charset="0"/>
                  </a:rPr>
                  <a:t>I</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𝑬</m:t>
                        </m:r>
                      </m:num>
                      <m:den>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𝒓</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𝟐𝟓</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num>
                      <m:den>
                        <m:r>
                          <a:rPr lang="en-US" altLang="zh-CN" sz="2400" i="1">
                            <a:solidFill>
                              <a:srgbClr val="000000"/>
                            </a:solidFill>
                            <a:latin typeface="Cambria Math" panose="02040503050406030204" pitchFamily="18" charset="0"/>
                            <a:cs typeface="Times New Roman" panose="02020603050405020304" pitchFamily="18" charset="0"/>
                          </a:rPr>
                          <m:t>𝟗</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den>
                    </m:f>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𝟓</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电压表的示数为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i="1">
                    <a:solidFill>
                      <a:srgbClr val="000000"/>
                    </a:solidFill>
                    <a:cs typeface="Times New Roman" panose="02020603050405020304" pitchFamily="18" charset="0"/>
                  </a:rPr>
                  <a:t>U</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IR</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𝟓</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9</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𝟒𝟓</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7" name="矩形 6"/>
              <p:cNvSpPr>
                <a:spLocks noRot="1" noChangeAspect="1" noMove="1" noResize="1" noEditPoints="1" noAdjustHandles="1" noChangeArrowheads="1" noChangeShapeType="1" noTextEdit="1"/>
              </p:cNvSpPr>
              <p:nvPr/>
            </p:nvSpPr>
            <p:spPr>
              <a:xfrm>
                <a:off x="522337" y="1988840"/>
                <a:ext cx="6690809" cy="4369594"/>
              </a:xfrm>
              <a:prstGeom prst="rect">
                <a:avLst/>
              </a:prstGeom>
              <a:blipFill rotWithShape="1">
                <a:blip r:embed="rId5"/>
                <a:stretch>
                  <a:fillRect l="-5" r="3" b="4"/>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求线圈从图示位置转过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的过程中通过电阻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的电荷量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1682;FounderCES"/>
          <p:cNvPicPr/>
          <p:nvPr/>
        </p:nvPicPr>
        <p:blipFill>
          <a:blip r:embed="rId1"/>
          <a:stretch>
            <a:fillRect/>
          </a:stretch>
        </p:blipFill>
        <p:spPr>
          <a:xfrm>
            <a:off x="478582" y="1484784"/>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620291" y="1124744"/>
                <a:ext cx="710451" cy="896336"/>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r>
                          <m:rPr>
                            <m:nor/>
                          </m:rPr>
                          <a:rPr lang="en-US" altLang="zh-CN" sz="2400">
                            <a:solidFill>
                              <a:srgbClr val="000000"/>
                            </a:solidFill>
                            <a:latin typeface="Cambria Math" panose="02040503050406030204" pitchFamily="18" charset="0"/>
                          </a:rPr>
                          <m:t>π</m:t>
                        </m:r>
                      </m:den>
                    </m:f>
                  </m:oMath>
                </a14:m>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620291" y="1124744"/>
                <a:ext cx="710451" cy="896336"/>
              </a:xfrm>
              <a:prstGeom prst="rect">
                <a:avLst/>
              </a:prstGeom>
              <a:blipFill rotWithShape="1">
                <a:blip r:embed="rId2"/>
                <a:stretch>
                  <a:fillRect l="-57" t="-18" r="41" b="57"/>
                </a:stretch>
              </a:blipFill>
            </p:spPr>
            <p:txBody>
              <a:bodyPr/>
              <a:lstStyle/>
              <a:p>
                <a:r>
                  <a:rPr lang="zh-CN" altLang="en-US">
                    <a:noFill/>
                  </a:rPr>
                  <a:t> </a:t>
                </a:r>
              </a:p>
            </p:txBody>
          </p:sp>
        </mc:Fallback>
      </mc:AlternateContent>
      <p:pic>
        <p:nvPicPr>
          <p:cNvPr id="5" name="f294u.jpg" descr="id:2147491668;FounderCES"/>
          <p:cNvPicPr/>
          <p:nvPr/>
        </p:nvPicPr>
        <p:blipFill>
          <a:blip r:embed="rId3"/>
          <a:stretch>
            <a:fillRect/>
          </a:stretch>
        </p:blipFill>
        <p:spPr>
          <a:xfrm>
            <a:off x="7751390" y="2030296"/>
            <a:ext cx="2233930" cy="2820035"/>
          </a:xfrm>
          <a:prstGeom prst="rect">
            <a:avLst/>
          </a:prstGeom>
        </p:spPr>
      </p:pic>
      <p:pic>
        <p:nvPicPr>
          <p:cNvPr id="6" name="24解析.eps" descr="id:2147491675;FounderCES"/>
          <p:cNvPicPr/>
          <p:nvPr/>
        </p:nvPicPr>
        <p:blipFill>
          <a:blip r:embed="rId4"/>
          <a:stretch>
            <a:fillRect/>
          </a:stretch>
        </p:blipFill>
        <p:spPr>
          <a:xfrm>
            <a:off x="480906" y="2204864"/>
            <a:ext cx="840740" cy="299720"/>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360854" y="2030296"/>
                <a:ext cx="7107949" cy="401686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线圈</a:t>
                </a:r>
                <a:r>
                  <a:rPr lang="zh-CN" altLang="zh-CN" sz="2400">
                    <a:solidFill>
                      <a:srgbClr val="000000"/>
                    </a:solidFill>
                    <a:ea typeface="楷体" panose="02010609060101010101" pitchFamily="49" charset="-122"/>
                    <a:cs typeface="Times New Roman" panose="02020603050405020304" pitchFamily="18" charset="0"/>
                  </a:rPr>
                  <a:t>从图示位置转过</a:t>
                </a:r>
                <a:r>
                  <a:rPr lang="en-US" altLang="zh-CN" sz="2400">
                    <a:solidFill>
                      <a:srgbClr val="000000"/>
                    </a:solidFill>
                    <a:cs typeface="Times New Roman" panose="02020603050405020304" pitchFamily="18" charset="0"/>
                  </a:rPr>
                  <a:t>90</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的过程中</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有</a:t>
                </a:r>
                <a14:m>
                  <m:oMath xmlns:m="http://schemas.openxmlformats.org/officeDocument/2006/math">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𝑬</m:t>
                        </m:r>
                      </m:e>
                    </m:bar>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n</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𝚫</m:t>
                        </m:r>
                        <m:r>
                          <a:rPr lang="en-US" altLang="zh-CN" sz="2400" i="1">
                            <a:solidFill>
                              <a:srgbClr val="000000"/>
                            </a:solidFill>
                            <a:latin typeface="Cambria Math" panose="02040503050406030204" pitchFamily="18" charset="0"/>
                            <a:cs typeface="Times New Roman" panose="02020603050405020304" pitchFamily="18" charset="0"/>
                          </a:rPr>
                          <m:t>𝜱</m:t>
                        </m:r>
                      </m:num>
                      <m:den>
                        <m:r>
                          <a:rPr lang="en-US" altLang="zh-CN" sz="2400" i="1">
                            <a:solidFill>
                              <a:srgbClr val="000000"/>
                            </a:solidFill>
                            <a:latin typeface="Cambria Math" panose="02040503050406030204" pitchFamily="18" charset="0"/>
                            <a:cs typeface="Times New Roman" panose="02020603050405020304" pitchFamily="18" charset="0"/>
                          </a:rPr>
                          <m:t>𝚫</m:t>
                        </m:r>
                        <m:r>
                          <a:rPr lang="en-US" altLang="zh-CN" sz="2400" i="1">
                            <a:solidFill>
                              <a:srgbClr val="000000"/>
                            </a:solidFill>
                            <a:latin typeface="Cambria Math" panose="02040503050406030204" pitchFamily="18" charset="0"/>
                            <a:cs typeface="Times New Roman" panose="02020603050405020304" pitchFamily="18" charset="0"/>
                          </a:rPr>
                          <m:t>𝒕</m:t>
                        </m:r>
                      </m:den>
                    </m:f>
                  </m:oMath>
                </a14:m>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又</a:t>
                </a:r>
                <a14:m>
                  <m:oMath xmlns:m="http://schemas.openxmlformats.org/officeDocument/2006/math">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𝑰</m:t>
                        </m:r>
                      </m:e>
                    </m:bar>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𝑬</m:t>
                            </m:r>
                          </m:e>
                        </m:bar>
                      </m:num>
                      <m:den>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𝒓</m:t>
                        </m:r>
                      </m:den>
                    </m:f>
                  </m:oMath>
                </a14:m>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则</a:t>
                </a:r>
                <a:r>
                  <a:rPr lang="en-US" altLang="zh-CN" sz="2400" i="1">
                    <a:solidFill>
                      <a:srgbClr val="000000"/>
                    </a:solidFill>
                    <a:cs typeface="Times New Roman" panose="02020603050405020304" pitchFamily="18" charset="0"/>
                  </a:rPr>
                  <a:t>q</a:t>
                </a:r>
                <a:r>
                  <a:rPr lang="zh-CN" altLang="zh-CN" sz="2400">
                    <a:solidFill>
                      <a:srgbClr val="000000"/>
                    </a:solidFill>
                    <a:cs typeface="Times New Roman" panose="02020603050405020304" pitchFamily="18" charset="0"/>
                  </a:rPr>
                  <a:t>＝</a:t>
                </a:r>
                <a14:m>
                  <m:oMath xmlns:m="http://schemas.openxmlformats.org/officeDocument/2006/math">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𝑰</m:t>
                        </m:r>
                      </m:e>
                    </m:bar>
                  </m:oMath>
                </a14:m>
                <a:r>
                  <a:rPr lang="en-US" altLang="zh-CN" sz="2400">
                    <a:solidFill>
                      <a:srgbClr val="000000"/>
                    </a:solidFill>
                    <a:cs typeface="Times New Roman" panose="02020603050405020304" pitchFamily="18" charset="0"/>
                  </a:rPr>
                  <a:t>Δ</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q</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𝒏</m:t>
                        </m:r>
                        <m:r>
                          <a:rPr lang="en-US" altLang="zh-CN" sz="2400" i="1">
                            <a:solidFill>
                              <a:srgbClr val="000000"/>
                            </a:solidFill>
                            <a:latin typeface="Cambria Math" panose="02040503050406030204" pitchFamily="18" charset="0"/>
                            <a:cs typeface="Times New Roman" panose="02020603050405020304" pitchFamily="18" charset="0"/>
                          </a:rPr>
                          <m:t>𝚫</m:t>
                        </m:r>
                        <m:r>
                          <a:rPr lang="en-US" altLang="zh-CN" sz="2400" i="1">
                            <a:solidFill>
                              <a:srgbClr val="000000"/>
                            </a:solidFill>
                            <a:latin typeface="Cambria Math" panose="02040503050406030204" pitchFamily="18" charset="0"/>
                            <a:cs typeface="Times New Roman" panose="02020603050405020304" pitchFamily="18" charset="0"/>
                          </a:rPr>
                          <m:t>𝜱</m:t>
                        </m:r>
                      </m:num>
                      <m:den>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𝒓</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𝒏𝑩</m:t>
                        </m:r>
                        <m:r>
                          <a:rPr lang="en-US" altLang="zh-CN" sz="2400" i="1">
                            <a:solidFill>
                              <a:srgbClr val="000000"/>
                            </a:solidFill>
                            <a:latin typeface="Cambria Math" panose="02040503050406030204" pitchFamily="18" charset="0"/>
                            <a:cs typeface="Times New Roman" panose="02020603050405020304" pitchFamily="18" charset="0"/>
                          </a:rPr>
                          <m:t>𝚫</m:t>
                        </m:r>
                        <m:r>
                          <a:rPr lang="en-US" altLang="zh-CN" sz="2400" i="1">
                            <a:solidFill>
                              <a:srgbClr val="000000"/>
                            </a:solidFill>
                            <a:latin typeface="Cambria Math" panose="02040503050406030204" pitchFamily="18" charset="0"/>
                            <a:cs typeface="Times New Roman" panose="02020603050405020304" pitchFamily="18" charset="0"/>
                          </a:rPr>
                          <m:t>𝑺</m:t>
                        </m:r>
                      </m:num>
                      <m:den>
                        <m:r>
                          <a:rPr lang="en-US" altLang="zh-CN" sz="2400" i="1">
                            <a:solidFill>
                              <a:srgbClr val="000000"/>
                            </a:solidFill>
                            <a:latin typeface="Cambria Math" panose="02040503050406030204" pitchFamily="18" charset="0"/>
                            <a:cs typeface="Times New Roman" panose="02020603050405020304" pitchFamily="18" charset="0"/>
                          </a:rPr>
                          <m:t>𝑹</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𝒓</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𝟏𝟎𝟎</m:t>
                        </m:r>
                        <m:r>
                          <a:rPr lang="en-US" altLang="zh-CN" sz="2400">
                            <a:solidFill>
                              <a:srgbClr val="000000"/>
                            </a:solidFill>
                            <a:latin typeface="Cambria Math" panose="02040503050406030204" pitchFamily="18" charset="0"/>
                            <a:cs typeface="Times New Roman" panose="02020603050405020304" pitchFamily="18" charset="0"/>
                          </a:rPr>
                          <m:t>×</m:t>
                        </m:r>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m:rPr>
                                <m:nor/>
                              </m:rPr>
                              <a:rPr lang="en-US" altLang="zh-CN" sz="2400">
                                <a:solidFill>
                                  <a:srgbClr val="000000"/>
                                </a:solidFill>
                                <a:latin typeface="Cambria Math" panose="02040503050406030204" pitchFamily="18" charset="0"/>
                              </a:rPr>
                              <m:t>π</m:t>
                            </m:r>
                          </m:den>
                        </m:f>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𝟎𝟓</m:t>
                        </m:r>
                      </m:num>
                      <m:den>
                        <m:r>
                          <a:rPr lang="en-US" altLang="zh-CN" sz="2400" i="1">
                            <a:solidFill>
                              <a:srgbClr val="000000"/>
                            </a:solidFill>
                            <a:latin typeface="Cambria Math" panose="02040503050406030204" pitchFamily="18" charset="0"/>
                            <a:cs typeface="Times New Roman" panose="02020603050405020304" pitchFamily="18" charset="0"/>
                          </a:rPr>
                          <m:t>𝟗</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den>
                    </m:f>
                  </m:oMath>
                </a14:m>
                <a:r>
                  <a:rPr lang="en-US" altLang="zh-CN" sz="2400">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r>
                          <m:rPr>
                            <m:nor/>
                          </m:rPr>
                          <a:rPr lang="en-US" altLang="zh-CN" sz="2400">
                            <a:solidFill>
                              <a:srgbClr val="000000"/>
                            </a:solidFill>
                            <a:latin typeface="Cambria Math" panose="02040503050406030204" pitchFamily="18" charset="0"/>
                          </a:rPr>
                          <m:t>π</m:t>
                        </m:r>
                      </m:den>
                    </m:f>
                  </m:oMath>
                </a14:m>
                <a:r>
                  <a:rPr lang="en-US" altLang="zh-CN" sz="2400">
                    <a:solidFill>
                      <a:srgbClr val="000000"/>
                    </a:solidFill>
                    <a:cs typeface="Times New Roman" panose="02020603050405020304" pitchFamily="18" charset="0"/>
                  </a:rPr>
                  <a:t>C</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7" name="矩形 6"/>
              <p:cNvSpPr>
                <a:spLocks noRot="1" noChangeAspect="1" noMove="1" noResize="1" noEditPoints="1" noAdjustHandles="1" noChangeArrowheads="1" noChangeShapeType="1" noTextEdit="1"/>
              </p:cNvSpPr>
              <p:nvPr/>
            </p:nvSpPr>
            <p:spPr>
              <a:xfrm>
                <a:off x="360854" y="2030296"/>
                <a:ext cx="7107949" cy="4016869"/>
              </a:xfrm>
              <a:prstGeom prst="rect">
                <a:avLst/>
              </a:prstGeom>
              <a:blipFill rotWithShape="1">
                <a:blip r:embed="rId5"/>
                <a:stretch>
                  <a:fillRect l="-2" t="-5" r="8" b="1"/>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279223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交变电流</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四值</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时的注意事项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研究电功、电功率和电热时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只能用有效值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研究通过导体某横截面的电荷量时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要用平均值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研究电容器是否被击穿时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应该用交变电流的峰值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因为电容器上标明的电压是电容器长时间工作时所能承受的最大电压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顿有所悟.eps" descr="id:2147489443;FounderCES"/>
          <p:cNvPicPr/>
          <p:nvPr/>
        </p:nvPicPr>
        <p:blipFill>
          <a:blip r:embed="rId1"/>
          <a:stretch>
            <a:fillRect/>
          </a:stretch>
        </p:blipFill>
        <p:spPr>
          <a:xfrm>
            <a:off x="478582" y="908720"/>
            <a:ext cx="1667510" cy="3657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310;FounderCES"/>
          <p:cNvPicPr/>
          <p:nvPr/>
        </p:nvPicPr>
        <p:blipFill>
          <a:blip r:embed="rId1"/>
          <a:stretch>
            <a:fillRect/>
          </a:stretch>
        </p:blipFill>
        <p:spPr>
          <a:xfrm>
            <a:off x="550590" y="928972"/>
            <a:ext cx="1317625" cy="349885"/>
          </a:xfrm>
          <a:prstGeom prst="rect">
            <a:avLst/>
          </a:prstGeom>
        </p:spPr>
      </p:pic>
      <p:sp>
        <p:nvSpPr>
          <p:cNvPr id="4" name="内容占位符 3"/>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正弦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式交变电流的产生原理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在匀强磁场中，闭合线圈绕垂直于磁场方向的轴匀速转动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881768"/>
          </a:xfrm>
        </p:spPr>
        <p:txBody>
          <a:bodyPr/>
          <a:lstStyle/>
          <a:p>
            <a:pPr lvl="0"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过程分析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具体分析如图所示，当线圈转动到图甲所示位置时，线圈不切割磁感线，线圈中无电流；当线圈沿逆时针方向转过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到达到图乙所示位置时，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两边垂直切割磁感线，线圈中有电流，且电流从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端流入；当线圈继续转过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到达图丙所示位置时，线圈不切割磁感线，线圈中无电流；当线圈又继续转过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到达图丁所示位置时，电流从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端流出，这说明电流方向发生了改变；当线圈继续转过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时，线圈回到图甲所示位置，完成了一次周期性变化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线圈这样转动下去，就在线圈中产生了交变电流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solidFill>
                <a:prstClr val="black"/>
              </a:solidFill>
            </a:endParaRPr>
          </a:p>
        </p:txBody>
      </p:sp>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982638" y="4468685"/>
            <a:ext cx="4643439" cy="2126206"/>
          </a:xfrm>
          <a:prstGeom prst="rect">
            <a:avLst/>
          </a:prstGeom>
        </p:spPr>
      </p:pic>
      <p:pic>
        <p:nvPicPr>
          <p:cNvPr id="5" name="图片 4"/>
          <p:cNvPicPr>
            <a:picLocks noChangeAspect="1"/>
          </p:cNvPicPr>
          <p:nvPr/>
        </p:nvPicPr>
        <p:blipFill>
          <a:blip r:embed="rId2"/>
          <a:stretch>
            <a:fillRect/>
          </a:stretch>
        </p:blipFill>
        <p:spPr>
          <a:xfrm>
            <a:off x="5807174" y="4468685"/>
            <a:ext cx="4203535" cy="20795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两个特殊</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位置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85785" y="1484784"/>
          <a:ext cx="11305256" cy="4536782"/>
        </p:xfrm>
        <a:graphic>
          <a:graphicData uri="http://schemas.openxmlformats.org/drawingml/2006/table">
            <a:tbl>
              <a:tblPr firstRow="1" firstCol="1" bandRow="1"/>
              <a:tblGrid>
                <a:gridCol w="4629301"/>
                <a:gridCol w="3463027"/>
                <a:gridCol w="3212928"/>
              </a:tblGrid>
              <a:tr h="348151">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中性面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中性面的垂面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69630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线圈平面</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与磁场</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垂直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线圈平面</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与磁场</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3481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磁通量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磁通量的变化率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3481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感应电动势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线圈边框切割</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磁感线</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的有效速度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3481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感应电流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3481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正弦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式交变电流的变化规律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正弦式交变电流瞬时值表达式和图像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从中性面开始计时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1555;FounderCES"/>
          <p:cNvPicPr/>
          <p:nvPr/>
        </p:nvPicPr>
        <p:blipFill>
          <a:blip r:embed="rId1"/>
          <a:stretch>
            <a:fillRect/>
          </a:stretch>
        </p:blipFill>
        <p:spPr>
          <a:xfrm>
            <a:off x="550590" y="908720"/>
            <a:ext cx="1413510" cy="375285"/>
          </a:xfrm>
          <a:prstGeom prst="rect">
            <a:avLst/>
          </a:prstGeom>
        </p:spPr>
      </p:pic>
      <p:graphicFrame>
        <p:nvGraphicFramePr>
          <p:cNvPr id="2" name="表格 1"/>
          <p:cNvGraphicFramePr>
            <a:graphicFrameLocks noGrp="1"/>
          </p:cNvGraphicFramePr>
          <p:nvPr/>
        </p:nvGraphicFramePr>
        <p:xfrm>
          <a:off x="406574" y="1876366"/>
          <a:ext cx="11485848" cy="4434840"/>
        </p:xfrm>
        <a:graphic>
          <a:graphicData uri="http://schemas.openxmlformats.org/drawingml/2006/table">
            <a:tbl>
              <a:tblPr firstRow="1" firstCol="1" bandRow="1"/>
              <a:tblGrid>
                <a:gridCol w="4269466"/>
                <a:gridCol w="7216382"/>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109728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磁通量</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Φ</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ωt</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瞬时</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电动势</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5" name="图片 4"/>
          <p:cNvPicPr>
            <a:picLocks noChangeAspect="1"/>
          </p:cNvPicPr>
          <p:nvPr/>
        </p:nvPicPr>
        <p:blipFill>
          <a:blip r:embed="rId2"/>
          <a:stretch>
            <a:fillRect/>
          </a:stretch>
        </p:blipFill>
        <p:spPr>
          <a:xfrm>
            <a:off x="6239222" y="2484663"/>
            <a:ext cx="3077197" cy="1678471"/>
          </a:xfrm>
          <a:prstGeom prst="rect">
            <a:avLst/>
          </a:prstGeom>
        </p:spPr>
      </p:pic>
      <p:pic>
        <p:nvPicPr>
          <p:cNvPr id="6" name="图片 5"/>
          <p:cNvPicPr>
            <a:picLocks noChangeAspect="1"/>
          </p:cNvPicPr>
          <p:nvPr/>
        </p:nvPicPr>
        <p:blipFill>
          <a:blip r:embed="rId3"/>
          <a:stretch>
            <a:fillRect/>
          </a:stretch>
        </p:blipFill>
        <p:spPr>
          <a:xfrm>
            <a:off x="6383238" y="4316059"/>
            <a:ext cx="3263260" cy="176759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78582" y="764704"/>
          <a:ext cx="11233248" cy="4629150"/>
        </p:xfrm>
        <a:graphic>
          <a:graphicData uri="http://schemas.openxmlformats.org/drawingml/2006/table">
            <a:tbl>
              <a:tblPr firstRow="1" firstCol="1" bandRow="1"/>
              <a:tblGrid>
                <a:gridCol w="3384376"/>
                <a:gridCol w="7848872"/>
              </a:tblGrid>
              <a:tr h="4716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185722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瞬时</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电压</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20635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瞬时</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6" name="cb24.jpg"/>
          <p:cNvPicPr/>
          <p:nvPr/>
        </p:nvPicPr>
        <p:blipFill>
          <a:blip r:embed="rId1"/>
          <a:stretch>
            <a:fillRect/>
          </a:stretch>
        </p:blipFill>
        <p:spPr>
          <a:xfrm>
            <a:off x="5807174" y="1340768"/>
            <a:ext cx="2880320" cy="1440160"/>
          </a:xfrm>
          <a:prstGeom prst="rect">
            <a:avLst/>
          </a:prstGeom>
        </p:spPr>
      </p:pic>
      <p:pic>
        <p:nvPicPr>
          <p:cNvPr id="7" name="cb25.jpg"/>
          <p:cNvPicPr/>
          <p:nvPr/>
        </p:nvPicPr>
        <p:blipFill>
          <a:blip r:embed="rId2"/>
          <a:stretch>
            <a:fillRect/>
          </a:stretch>
        </p:blipFill>
        <p:spPr>
          <a:xfrm>
            <a:off x="5879182" y="3356992"/>
            <a:ext cx="3240360" cy="1675932"/>
          </a:xfrm>
          <a:prstGeom prst="rect">
            <a:avLst/>
          </a:prstGeom>
        </p:spPr>
      </p:pic>
      <p:sp>
        <p:nvSpPr>
          <p:cNvPr id="4" name="矩形 3"/>
          <p:cNvSpPr/>
          <p:nvPr/>
        </p:nvSpPr>
        <p:spPr>
          <a:xfrm>
            <a:off x="406574" y="5366407"/>
            <a:ext cx="11377264"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表达式中</a:t>
            </a:r>
            <a:r>
              <a:rPr lang="en-US" altLang="zh-CN" sz="2400" i="1">
                <a:solidFill>
                  <a:srgbClr val="000000"/>
                </a:solidFill>
                <a:cs typeface="Times New Roman" panose="02020603050405020304" pitchFamily="18" charset="0"/>
              </a:rPr>
              <a:t>Φ</a:t>
            </a:r>
            <a:r>
              <a:rPr lang="en-US" altLang="zh-CN" sz="2400" baseline="-250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U</a:t>
            </a:r>
            <a:r>
              <a:rPr lang="en-US" altLang="zh-CN" sz="2400" baseline="-250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I</a:t>
            </a:r>
            <a:r>
              <a:rPr lang="en-US" altLang="zh-CN" sz="2400" baseline="-250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分别是磁通量、电动势、电压、电流的峰值，而</a:t>
            </a:r>
            <a:r>
              <a:rPr lang="en-US" altLang="zh-CN" sz="2400" i="1">
                <a:solidFill>
                  <a:srgbClr val="000000"/>
                </a:solidFill>
                <a:cs typeface="Times New Roman" panose="02020603050405020304" pitchFamily="18" charset="0"/>
              </a:rPr>
              <a:t>φ</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e</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u</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i</a:t>
            </a:r>
            <a:r>
              <a:rPr lang="zh-CN" altLang="zh-CN" sz="2400">
                <a:solidFill>
                  <a:srgbClr val="000000"/>
                </a:solidFill>
                <a:cs typeface="Times New Roman" panose="02020603050405020304" pitchFamily="18" charset="0"/>
              </a:rPr>
              <a:t>则是这几个量的瞬时值</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836712"/>
            <a:ext cx="11485848" cy="3900235"/>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一般的情况下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时线圈平面并不与磁场方向垂直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而是与中性面有一个夹角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则一般情况下的感应电动势的瞬时值表达式是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这里的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是一个角度值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称为这个交流电的相位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简称相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称为初相位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简称初相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相位差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两个交变电动势的频率相同时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它们的相位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都是随时间变化的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但它们的相位之差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是一个常量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等于两个初相之差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拓展.eps" descr="id:2147491570;FounderCES"/>
          <p:cNvPicPr/>
          <p:nvPr/>
        </p:nvPicPr>
        <p:blipFill>
          <a:blip r:embed="rId1"/>
          <a:stretch>
            <a:fillRect/>
          </a:stretch>
        </p:blipFill>
        <p:spPr>
          <a:xfrm>
            <a:off x="478582" y="980728"/>
            <a:ext cx="1191895" cy="3327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54609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理论推导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线圈平面从中性面开始转动，如图所示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线圈转过的角度为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边的线速度跟磁感线方向的夹角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边转动的线速度大小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𝑨𝑫</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边产生的感应电动势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设线圈面积为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𝑩𝑺</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整个线圈产生的感应电动势为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BSω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，若线圈为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匝，则</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NBSω</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546090"/>
              </a:xfrm>
              <a:blipFill rotWithShape="1">
                <a:blip r:embed="rId1"/>
                <a:stretch>
                  <a:fillRect l="-2" t="-11" r="1" b="11"/>
                </a:stretch>
              </a:blipFill>
            </p:spPr>
            <p:txBody>
              <a:bodyPr/>
              <a:lstStyle/>
              <a:p>
                <a:r>
                  <a:rPr lang="zh-CN" altLang="en-US">
                    <a:noFill/>
                  </a:rPr>
                  <a:t> </a:t>
                </a:r>
              </a:p>
            </p:txBody>
          </p:sp>
        </mc:Fallback>
      </mc:AlternateContent>
      <p:pic>
        <p:nvPicPr>
          <p:cNvPr id="4" name="mjbxb82u.jpg" descr="id:2147491577;FounderCES"/>
          <p:cNvPicPr/>
          <p:nvPr/>
        </p:nvPicPr>
        <p:blipFill>
          <a:blip r:embed="rId2"/>
          <a:stretch>
            <a:fillRect/>
          </a:stretch>
        </p:blipFill>
        <p:spPr>
          <a:xfrm>
            <a:off x="8255446" y="1484784"/>
            <a:ext cx="2923540" cy="260921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3494</Words>
  <Application>WPS 演示</Application>
  <PresentationFormat>自定义</PresentationFormat>
  <Paragraphs>237</Paragraphs>
  <Slides>22</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22</vt:i4>
      </vt:variant>
    </vt:vector>
  </HeadingPairs>
  <TitlesOfParts>
    <vt:vector size="35" baseType="lpstr">
      <vt:lpstr>Arial</vt:lpstr>
      <vt:lpstr>宋体</vt:lpstr>
      <vt:lpstr>Wingdings</vt:lpstr>
      <vt:lpstr>Times New Roman</vt:lpstr>
      <vt:lpstr>楷体</vt:lpstr>
      <vt:lpstr>微软雅黑</vt:lpstr>
      <vt:lpstr>黑体</vt:lpstr>
      <vt:lpstr>仿宋</vt:lpstr>
      <vt:lpstr>Book Antiqua</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402</cp:revision>
  <dcterms:created xsi:type="dcterms:W3CDTF">2020-11-06T05:24:00Z</dcterms:created>
  <dcterms:modified xsi:type="dcterms:W3CDTF">2025-08-06T09:22:14Z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FB0532B9088B4370AD9408A009FDDAEC_12</vt:lpwstr>
  </property>
</Properties>
</file>